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4" r:id="rId9"/>
    <p:sldId id="260" r:id="rId10"/>
    <p:sldId id="265" r:id="rId11"/>
    <p:sldId id="261" r:id="rId12"/>
    <p:sldId id="263" r:id="rId13"/>
    <p:sldId id="262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6063B-9CD5-4B65-225E-E1815F947CA6}" v="5" dt="2025-04-23T06:39:23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Oinas-Järvinen (TAU)" userId="S::laura.oinas@tuni.fi::6185f3af-c03b-4a2c-ae1b-b834bf0968eb" providerId="AD" clId="Web-{8B331665-9556-5DD2-74BF-2D4849FC094D}"/>
    <pc:docChg chg="addSld modSld">
      <pc:chgData name="Laura Oinas-Järvinen (TAU)" userId="S::laura.oinas@tuni.fi::6185f3af-c03b-4a2c-ae1b-b834bf0968eb" providerId="AD" clId="Web-{8B331665-9556-5DD2-74BF-2D4849FC094D}" dt="2025-03-27T09:27:01.717" v="34" actId="20577"/>
      <pc:docMkLst>
        <pc:docMk/>
      </pc:docMkLst>
      <pc:sldChg chg="modSp new">
        <pc:chgData name="Laura Oinas-Järvinen (TAU)" userId="S::laura.oinas@tuni.fi::6185f3af-c03b-4a2c-ae1b-b834bf0968eb" providerId="AD" clId="Web-{8B331665-9556-5DD2-74BF-2D4849FC094D}" dt="2025-03-27T09:27:01.717" v="34" actId="20577"/>
        <pc:sldMkLst>
          <pc:docMk/>
          <pc:sldMk cId="2053912510" sldId="270"/>
        </pc:sldMkLst>
        <pc:spChg chg="mod">
          <ac:chgData name="Laura Oinas-Järvinen (TAU)" userId="S::laura.oinas@tuni.fi::6185f3af-c03b-4a2c-ae1b-b834bf0968eb" providerId="AD" clId="Web-{8B331665-9556-5DD2-74BF-2D4849FC094D}" dt="2025-03-27T09:27:01.717" v="34" actId="20577"/>
          <ac:spMkLst>
            <pc:docMk/>
            <pc:sldMk cId="2053912510" sldId="270"/>
            <ac:spMk id="2" creationId="{DDCE0196-B0D8-6C3A-2C7C-18E46798D100}"/>
          </ac:spMkLst>
        </pc:spChg>
      </pc:sldChg>
    </pc:docChg>
  </pc:docChgLst>
  <pc:docChgLst>
    <pc:chgData name="Pipsa Sassila (TAU)" userId="S::pipsa.sassila@tuni.fi::b26b2126-7f46-4eb4-8c25-0e0e2b47c1db" providerId="AD" clId="Web-{A0C6063B-9CD5-4B65-225E-E1815F947CA6}"/>
    <pc:docChg chg="modSld">
      <pc:chgData name="Pipsa Sassila (TAU)" userId="S::pipsa.sassila@tuni.fi::b26b2126-7f46-4eb4-8c25-0e0e2b47c1db" providerId="AD" clId="Web-{A0C6063B-9CD5-4B65-225E-E1815F947CA6}" dt="2025-04-23T06:39:21.665" v="2" actId="20577"/>
      <pc:docMkLst>
        <pc:docMk/>
      </pc:docMkLst>
      <pc:sldChg chg="modSp">
        <pc:chgData name="Pipsa Sassila (TAU)" userId="S::pipsa.sassila@tuni.fi::b26b2126-7f46-4eb4-8c25-0e0e2b47c1db" providerId="AD" clId="Web-{A0C6063B-9CD5-4B65-225E-E1815F947CA6}" dt="2025-04-23T06:39:21.665" v="2" actId="20577"/>
        <pc:sldMkLst>
          <pc:docMk/>
          <pc:sldMk cId="719091951" sldId="265"/>
        </pc:sldMkLst>
        <pc:spChg chg="mod">
          <ac:chgData name="Pipsa Sassila (TAU)" userId="S::pipsa.sassila@tuni.fi::b26b2126-7f46-4eb4-8c25-0e0e2b47c1db" providerId="AD" clId="Web-{A0C6063B-9CD5-4B65-225E-E1815F947CA6}" dt="2025-04-23T06:39:21.665" v="2" actId="20577"/>
          <ac:spMkLst>
            <pc:docMk/>
            <pc:sldMk cId="719091951" sldId="265"/>
            <ac:spMk id="3" creationId="{F9F7F8FA-4BD0-8171-E429-C319CE94DC0E}"/>
          </ac:spMkLst>
        </pc:spChg>
      </pc:sldChg>
    </pc:docChg>
  </pc:docChgLst>
  <pc:docChgLst>
    <pc:chgData name="Laura Oinas-Järvinen (TAU)" userId="S::laura.oinas@tuni.fi::6185f3af-c03b-4a2c-ae1b-b834bf0968eb" providerId="AD" clId="Web-{578A5DD4-00E0-015B-F44B-2814F977F55F}"/>
    <pc:docChg chg="addSld modSld">
      <pc:chgData name="Laura Oinas-Järvinen (TAU)" userId="S::laura.oinas@tuni.fi::6185f3af-c03b-4a2c-ae1b-b834bf0968eb" providerId="AD" clId="Web-{578A5DD4-00E0-015B-F44B-2814F977F55F}" dt="2025-03-27T09:22:06.099" v="310" actId="20577"/>
      <pc:docMkLst>
        <pc:docMk/>
      </pc:docMkLst>
      <pc:sldChg chg="modSp new">
        <pc:chgData name="Laura Oinas-Järvinen (TAU)" userId="S::laura.oinas@tuni.fi::6185f3af-c03b-4a2c-ae1b-b834bf0968eb" providerId="AD" clId="Web-{578A5DD4-00E0-015B-F44B-2814F977F55F}" dt="2025-03-27T09:16:19.479" v="226" actId="14100"/>
        <pc:sldMkLst>
          <pc:docMk/>
          <pc:sldMk cId="3381847907" sldId="267"/>
        </pc:sldMkLst>
        <pc:spChg chg="mod">
          <ac:chgData name="Laura Oinas-Järvinen (TAU)" userId="S::laura.oinas@tuni.fi::6185f3af-c03b-4a2c-ae1b-b834bf0968eb" providerId="AD" clId="Web-{578A5DD4-00E0-015B-F44B-2814F977F55F}" dt="2025-03-27T09:08:37.089" v="5" actId="20577"/>
          <ac:spMkLst>
            <pc:docMk/>
            <pc:sldMk cId="3381847907" sldId="267"/>
            <ac:spMk id="2" creationId="{A245B655-4915-8C81-7438-76C6F4706A64}"/>
          </ac:spMkLst>
        </pc:spChg>
        <pc:spChg chg="mod">
          <ac:chgData name="Laura Oinas-Järvinen (TAU)" userId="S::laura.oinas@tuni.fi::6185f3af-c03b-4a2c-ae1b-b834bf0968eb" providerId="AD" clId="Web-{578A5DD4-00E0-015B-F44B-2814F977F55F}" dt="2025-03-27T09:16:19.479" v="226" actId="14100"/>
          <ac:spMkLst>
            <pc:docMk/>
            <pc:sldMk cId="3381847907" sldId="267"/>
            <ac:spMk id="3" creationId="{8E150699-EF21-5EFA-11D4-405A5C4D46D8}"/>
          </ac:spMkLst>
        </pc:spChg>
      </pc:sldChg>
      <pc:sldChg chg="modSp new">
        <pc:chgData name="Laura Oinas-Järvinen (TAU)" userId="S::laura.oinas@tuni.fi::6185f3af-c03b-4a2c-ae1b-b834bf0968eb" providerId="AD" clId="Web-{578A5DD4-00E0-015B-F44B-2814F977F55F}" dt="2025-03-27T09:19:25" v="260" actId="20577"/>
        <pc:sldMkLst>
          <pc:docMk/>
          <pc:sldMk cId="3555813157" sldId="268"/>
        </pc:sldMkLst>
        <pc:spChg chg="mod">
          <ac:chgData name="Laura Oinas-Järvinen (TAU)" userId="S::laura.oinas@tuni.fi::6185f3af-c03b-4a2c-ae1b-b834bf0968eb" providerId="AD" clId="Web-{578A5DD4-00E0-015B-F44B-2814F977F55F}" dt="2025-03-27T09:16:58.714" v="249" actId="20577"/>
          <ac:spMkLst>
            <pc:docMk/>
            <pc:sldMk cId="3555813157" sldId="268"/>
            <ac:spMk id="2" creationId="{DC5AD3A6-56CA-26F9-CA4E-705C5444CC33}"/>
          </ac:spMkLst>
        </pc:spChg>
        <pc:spChg chg="mod">
          <ac:chgData name="Laura Oinas-Järvinen (TAU)" userId="S::laura.oinas@tuni.fi::6185f3af-c03b-4a2c-ae1b-b834bf0968eb" providerId="AD" clId="Web-{578A5DD4-00E0-015B-F44B-2814F977F55F}" dt="2025-03-27T09:19:25" v="260" actId="20577"/>
          <ac:spMkLst>
            <pc:docMk/>
            <pc:sldMk cId="3555813157" sldId="268"/>
            <ac:spMk id="3" creationId="{BB8310FC-C545-E148-0566-23FFBBC1A458}"/>
          </ac:spMkLst>
        </pc:spChg>
        <pc:spChg chg="mod">
          <ac:chgData name="Laura Oinas-Järvinen (TAU)" userId="S::laura.oinas@tuni.fi::6185f3af-c03b-4a2c-ae1b-b834bf0968eb" providerId="AD" clId="Web-{578A5DD4-00E0-015B-F44B-2814F977F55F}" dt="2025-03-27T09:19:05.109" v="255" actId="20577"/>
          <ac:spMkLst>
            <pc:docMk/>
            <pc:sldMk cId="3555813157" sldId="268"/>
            <ac:spMk id="4" creationId="{430A7A7A-C43B-4425-2C7C-4068B4A66FE5}"/>
          </ac:spMkLst>
        </pc:spChg>
      </pc:sldChg>
      <pc:sldChg chg="modSp new">
        <pc:chgData name="Laura Oinas-Järvinen (TAU)" userId="S::laura.oinas@tuni.fi::6185f3af-c03b-4a2c-ae1b-b834bf0968eb" providerId="AD" clId="Web-{578A5DD4-00E0-015B-F44B-2814F977F55F}" dt="2025-03-27T09:22:06.099" v="310" actId="20577"/>
        <pc:sldMkLst>
          <pc:docMk/>
          <pc:sldMk cId="2397978056" sldId="269"/>
        </pc:sldMkLst>
        <pc:spChg chg="mod">
          <ac:chgData name="Laura Oinas-Järvinen (TAU)" userId="S::laura.oinas@tuni.fi::6185f3af-c03b-4a2c-ae1b-b834bf0968eb" providerId="AD" clId="Web-{578A5DD4-00E0-015B-F44B-2814F977F55F}" dt="2025-03-27T09:22:06.099" v="310" actId="20577"/>
          <ac:spMkLst>
            <pc:docMk/>
            <pc:sldMk cId="2397978056" sldId="269"/>
            <ac:spMk id="2" creationId="{C3BCF9AE-1C57-82FD-0ECE-7C15CB8E09A3}"/>
          </ac:spMkLst>
        </pc:spChg>
        <pc:spChg chg="mod">
          <ac:chgData name="Laura Oinas-Järvinen (TAU)" userId="S::laura.oinas@tuni.fi::6185f3af-c03b-4a2c-ae1b-b834bf0968eb" providerId="AD" clId="Web-{578A5DD4-00E0-015B-F44B-2814F977F55F}" dt="2025-03-27T09:21:40.082" v="287" actId="20577"/>
          <ac:spMkLst>
            <pc:docMk/>
            <pc:sldMk cId="2397978056" sldId="269"/>
            <ac:spMk id="3" creationId="{B08C0055-B502-49F6-F1B8-6736C7E4113E}"/>
          </ac:spMkLst>
        </pc:spChg>
        <pc:spChg chg="mod">
          <ac:chgData name="Laura Oinas-Järvinen (TAU)" userId="S::laura.oinas@tuni.fi::6185f3af-c03b-4a2c-ae1b-b834bf0968eb" providerId="AD" clId="Web-{578A5DD4-00E0-015B-F44B-2814F977F55F}" dt="2025-03-27T09:21:52.770" v="290" actId="20577"/>
          <ac:spMkLst>
            <pc:docMk/>
            <pc:sldMk cId="2397978056" sldId="269"/>
            <ac:spMk id="4" creationId="{760D4DAA-6A16-0D6D-6BAC-FAD48DA74A0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AA44FFB-D8EE-4663-9664-4A677D35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0F89BF-2D21-44D2-AAF1-39E7FBDD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874FF-460D-43F7-BC73-F623C7052A1E}" type="datetime1">
              <a:rPr lang="fi-FI" smtClean="0"/>
              <a:t>22.4.2025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72A0F6-CD2A-404C-BECF-078197D5D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A09847-5786-4334-9AEB-AD7366D7C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A2B0-E757-4861-AE4F-77292FCAAE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537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FE05D-D099-450A-95A5-AFF7E8DD0108}" type="datetime1">
              <a:rPr lang="fi-FI" smtClean="0"/>
              <a:pPr/>
              <a:t>22.4.2025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DDC77-9FA7-4D1B-BF51-EBDF38BCC5E8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975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DDC77-9FA7-4D1B-BF51-EBDF38BCC5E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8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E917EFAD-08CD-4115-862F-3B8B6368B9FA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27C19-8D73-4DB5-BFC5-F8F14E39D7C8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C109F-6B24-4C7B-B541-236259E5453D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ECC01-188B-4F5E-8139-148A4C51C05A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DF2649-7ABA-4946-93AF-5E3A039DC94E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E5071-33A4-49C6-AA8F-F268E92AF409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8037C-310E-48B7-8960-999DD8720857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CB263-E068-4857-9755-A9774852AB74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B86DC2-CA47-4A25-B79A-C2F91FF8A960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225B6-85D3-46FE-8977-4A8B03917A70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FA56AB-FD31-44F4-B50A-AB6F232ABAA7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59D0B8-B309-44A6-992E-5D3D22636AFE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35741-64DF-4739-9BE9-6E7EEE34C95B}" type="datetime1">
              <a:rPr lang="fi-FI" noProof="0" smtClean="0"/>
              <a:pPr rtl="0"/>
              <a:t>22.4.2025</a:t>
            </a:fld>
            <a:r>
              <a:rPr lang="fi-FI" noProof="0"/>
              <a:t>11.9.2014</a:t>
            </a:r>
            <a:fld id="{B61BEF0D-F0BB-DE4B-95CE-6DB70DBA9567}" type="datetimeFigureOut">
              <a:rPr lang="fi-FI" noProof="0" smtClean="0"/>
              <a:pPr rtl="0"/>
              <a:t>22.4.2025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r>
              <a:rPr lang="fi-FI" noProof="0"/>
              <a:t>‹#›</a:t>
            </a:r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B241BD-1445-41F2-864D-11855E85D049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4AE-8318-4531-8993-43838D9F09F5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57834B-6C01-4BDF-A924-E775CA339F6A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5D5A7-2C64-4C04-A52A-19AA0711384C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948600F-35D3-43BA-A1E9-DF4663120699}" type="datetime1">
              <a:rPr lang="fi-FI" noProof="0" smtClean="0"/>
              <a:t>22.4.2025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chfaceisreal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i-FI">
                <a:ea typeface="Calibri Light"/>
                <a:cs typeface="Calibri Light"/>
              </a:rPr>
              <a:t>AI = </a:t>
            </a:r>
            <a:r>
              <a:rPr lang="fi-FI" err="1">
                <a:ea typeface="Calibri Light"/>
                <a:cs typeface="Calibri Light"/>
              </a:rPr>
              <a:t>Artificial</a:t>
            </a:r>
            <a:r>
              <a:rPr lang="fi-FI">
                <a:ea typeface="Calibri Light"/>
                <a:cs typeface="Calibri Light"/>
              </a:rPr>
              <a:t> </a:t>
            </a:r>
            <a:r>
              <a:rPr lang="fi-FI" err="1">
                <a:ea typeface="Calibri Light"/>
                <a:cs typeface="Calibri Light"/>
              </a:rPr>
              <a:t>intelligence</a:t>
            </a:r>
            <a:endParaRPr lang="fi-FI" err="1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fi-FI">
                <a:ea typeface="Calibri"/>
                <a:cs typeface="Calibri"/>
              </a:rPr>
              <a:t>Tutummin, tekoäly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4EDCC5-4552-320F-72B2-9CE099EA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30289"/>
            <a:ext cx="6814749" cy="1035578"/>
          </a:xfrm>
        </p:spPr>
        <p:txBody>
          <a:bodyPr>
            <a:normAutofit/>
          </a:bodyPr>
          <a:lstStyle/>
          <a:p>
            <a:r>
              <a:rPr lang="fi-FI">
                <a:ea typeface="Calibri Light"/>
                <a:cs typeface="Calibri Light"/>
              </a:rPr>
              <a:t>TEE TARINALLE KUVA TEKOÄLYLLÄ!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6A74D2-AADC-80AB-FE99-E18D476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84340"/>
            <a:ext cx="6814749" cy="43534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endParaRPr lang="fi-FI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fi-FI">
                <a:ea typeface="Calibri"/>
                <a:cs typeface="Calibri"/>
              </a:rPr>
              <a:t>Käytä aiemmin kirjoittamaa tarinaasi pohjana. Pohdi, miltä tarinasi maailma näyttää: Minkä värinen taivas on? Millaisia hahmoja tarinassasi on? Onko maisema metsä, kaupunki vai vaikka avaruus?</a:t>
            </a:r>
          </a:p>
          <a:p>
            <a:pPr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fi-FI">
                <a:ea typeface="Calibri"/>
                <a:cs typeface="Calibri"/>
              </a:rPr>
              <a:t>Kuvaile tarinan maisema ja hahmot tekoälylle: </a:t>
            </a:r>
            <a:br>
              <a:rPr lang="fi-FI">
                <a:ea typeface="Calibri"/>
                <a:cs typeface="Calibri"/>
              </a:rPr>
            </a:br>
            <a:r>
              <a:rPr lang="fi-FI">
                <a:ea typeface="Calibri"/>
                <a:cs typeface="Calibri"/>
              </a:rPr>
              <a:t> "Tee kuva kissasta taikamaassa, jossa on sinisiä puita ja vaaleanpunaisia pilviä."</a:t>
            </a:r>
          </a:p>
          <a:p>
            <a:pPr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fi-FI">
                <a:ea typeface="Calibri"/>
                <a:cs typeface="Calibri"/>
              </a:rPr>
              <a:t>Tutki tekoälyn luomaa kuvaa: Vastaako kuva sitä, mitä olit kuvitellut? Mitä yksityiskohtia tekoäly osasi tuoda esiin?</a:t>
            </a:r>
          </a:p>
          <a:p>
            <a:pPr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fi-FI">
                <a:ea typeface="Calibri"/>
                <a:cs typeface="Calibri"/>
              </a:rPr>
              <a:t>Jos kuva ei ole sellainen kuin halusit, yritä muokata pyyntöäsi!</a:t>
            </a:r>
            <a:br>
              <a:rPr lang="fi-FI">
                <a:ea typeface="Calibri"/>
                <a:cs typeface="Calibri"/>
              </a:rPr>
            </a:br>
            <a:r>
              <a:rPr lang="fi-FI">
                <a:ea typeface="Calibri"/>
                <a:cs typeface="Calibri"/>
              </a:rPr>
              <a:t>"Tee kuva sinivalkoisesta kissasta taikamaassa, jossa on sinisiä, korkeita puita ja vaaleanpunaisia pilviä. Pilvet on tehty hattarasta. Kissalla on surullinen ilme ja suklaapirtelö kädessä."</a:t>
            </a:r>
          </a:p>
          <a:p>
            <a:pPr>
              <a:lnSpc>
                <a:spcPct val="90000"/>
              </a:lnSpc>
              <a:buClr>
                <a:srgbClr val="FFFFFF"/>
              </a:buClr>
              <a:buAutoNum type="arabicPeriod"/>
            </a:pPr>
            <a:r>
              <a:rPr lang="fi-FI">
                <a:ea typeface="Calibri"/>
                <a:cs typeface="Calibri"/>
              </a:rPr>
              <a:t>Esittele työsi: Näytä tarinasi ja kuvituksesi luokkakavereillesi. Kerro, miten tekoäly auttoi sinua tarinan kuvituksessa.</a:t>
            </a:r>
          </a:p>
          <a:p>
            <a:pPr>
              <a:lnSpc>
                <a:spcPct val="90000"/>
              </a:lnSpc>
              <a:buClr>
                <a:srgbClr val="FFFFFF"/>
              </a:buClr>
              <a:buAutoNum type="arabicPeriod"/>
            </a:pPr>
            <a:endParaRPr lang="fi-FI" sz="1400">
              <a:ea typeface="Calibri"/>
              <a:cs typeface="Calibri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099FF7E9-CDEF-44B3-87B0-50170C4C8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6172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ienet ja keskikokoiset kissat, kissa, kotikissa&#10;&#10;Tekoälyn luoma sisältö voi olla virheellistä.">
            <a:extLst>
              <a:ext uri="{FF2B5EF4-FFF2-40B4-BE49-F238E27FC236}">
                <a16:creationId xmlns:a16="http://schemas.microsoft.com/office/drawing/2014/main" id="{0DF3388D-BBFE-9668-F933-F21AEC5D1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964" y="733077"/>
            <a:ext cx="2636590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5" name="Kuva 4" descr="Kuva, joka sisältää kohteen kissa, animaatio, Animaatio&#10;&#10;Tekoälyn luoma sisältö voi olla virheellistä.">
            <a:extLst>
              <a:ext uri="{FF2B5EF4-FFF2-40B4-BE49-F238E27FC236}">
                <a16:creationId xmlns:a16="http://schemas.microsoft.com/office/drawing/2014/main" id="{980D29E5-C76C-8257-C838-1625C88A3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963" y="3483966"/>
            <a:ext cx="2636590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6680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E41E25-BE40-854C-4195-9C0D5E5D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MUUTAMIA ERILAISIA TEKOÄLYALUSTOJA (osa vaatii tilin ja kirjautumisen)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EDD857-228B-DC5F-14F7-07E4C8AD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err="1">
                <a:ea typeface="Calibri"/>
                <a:cs typeface="Calibri"/>
              </a:rPr>
              <a:t>ChatGPT</a:t>
            </a:r>
            <a:r>
              <a:rPr lang="fi-FI">
                <a:ea typeface="Calibri"/>
                <a:cs typeface="Calibri"/>
              </a:rPr>
              <a:t> (luo helposti kuvaa, tarinaa, tiedonhakua.)</a:t>
            </a:r>
            <a:endParaRPr lang="fi-FI"/>
          </a:p>
          <a:p>
            <a:pPr>
              <a:buClr>
                <a:srgbClr val="FFFFFF"/>
              </a:buClr>
            </a:pPr>
            <a:r>
              <a:rPr lang="fi-FI" err="1">
                <a:ea typeface="Calibri"/>
                <a:cs typeface="Calibri"/>
              </a:rPr>
              <a:t>Storybird</a:t>
            </a:r>
            <a:r>
              <a:rPr lang="fi-FI">
                <a:ea typeface="Calibri"/>
                <a:cs typeface="Calibri"/>
              </a:rPr>
              <a:t> (suunniteltu lasten tarinankirjoittamiseen, vaatii tilin)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DALL-E (Open AI) (luo kuvia tekstin perusteella)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Microsoft Bing Image </a:t>
            </a:r>
            <a:r>
              <a:rPr lang="fi-FI" err="1">
                <a:ea typeface="Calibri"/>
                <a:cs typeface="Calibri"/>
              </a:rPr>
              <a:t>Creator</a:t>
            </a:r>
            <a:endParaRPr lang="fi-FI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fi-FI" err="1">
                <a:ea typeface="Calibri"/>
                <a:cs typeface="Calibri"/>
              </a:rPr>
              <a:t>Krea</a:t>
            </a:r>
            <a:r>
              <a:rPr lang="fi-FI">
                <a:ea typeface="Calibri"/>
                <a:cs typeface="Calibri"/>
              </a:rPr>
              <a:t> (luo kuvia tekstin perusteella)</a:t>
            </a:r>
          </a:p>
          <a:p>
            <a:pPr>
              <a:buClr>
                <a:srgbClr val="FFFFFF"/>
              </a:buClr>
            </a:pPr>
            <a:r>
              <a:rPr lang="fi-FI" err="1">
                <a:ea typeface="+mn-lt"/>
                <a:cs typeface="+mn-lt"/>
              </a:rPr>
              <a:t>Craiyon</a:t>
            </a:r>
            <a:r>
              <a:rPr lang="fi-FI">
                <a:ea typeface="+mn-lt"/>
                <a:cs typeface="+mn-lt"/>
              </a:rPr>
              <a:t> (luo kuvia)</a:t>
            </a:r>
            <a:endParaRPr lang="fi-FI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Edellä mainitut ymmärtävät suomea melko hyvin, mutta toimivat parhaiten englanniksi.</a:t>
            </a:r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2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5B655-4915-8C81-7438-76C6F470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TEKOÄLYN EETTISYYDESTÄ...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150699-EF21-5EFA-11D4-405A5C4D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89876"/>
            <a:ext cx="10674219" cy="4150173"/>
          </a:xfrm>
        </p:spPr>
        <p:txBody>
          <a:bodyPr/>
          <a:lstStyle/>
          <a:p>
            <a:r>
              <a:rPr lang="fi-FI">
                <a:ea typeface="Calibri"/>
                <a:cs typeface="Calibri"/>
              </a:rPr>
              <a:t>Tekoälyllä tuotetulla sisällöllä ei ole tekijänoikeussuojaa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Tekoäly kerää tietoa eikä sitä saa siltä pois --&gt; Älä jaa henkilökohtaisia tietojasi edes tekoälylle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Tekoälyn tuottama sisältö voi olla harhaanjohtavaa, epäluotettavaa tai väärää --&gt; KRIITTISYYS!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Tekoäly ei ymmärrä, mikä sisältö on sopivaa 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Tekoäly voi heikentää luovuutta ja oman ajattelun taitoja, jos siihen tukeutuu liiaksi --&gt; Tekoäly on apuväline, ei korvike!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Korkea energiankulutus (sähkö, vesi, elektroniikkajäte...) --&gt; Käytä tekoälyä harkiten (se on ekoteko!)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👉 Tärkeintä on käyttää tekoälyä vastuullisesti ja tiedostaa sen ympäristövaikutukset. Tekoäly on tehokas työkalu, mutta sen käyttöä tulee ohjata viisaasti ja kestävän kehityksen periaatteiden mukaisesti. 🌿😊</a:t>
            </a:r>
          </a:p>
        </p:txBody>
      </p:sp>
    </p:spTree>
    <p:extLst>
      <p:ext uri="{BB962C8B-B14F-4D97-AF65-F5344CB8AC3E}">
        <p14:creationId xmlns:p14="http://schemas.microsoft.com/office/powerpoint/2010/main" val="338184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5AD3A6-56CA-26F9-CA4E-705C5444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ESIMERKKEJÄ TEKOÄLYN YMPÄRISTÖVAIKUTUKSISTA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8310FC-C545-E148-0566-23FFBBC1A4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>
                <a:ea typeface="Calibri"/>
                <a:cs typeface="Calibri"/>
              </a:rPr>
              <a:t>Suuret datakeskukset vaativat paljon jäähdytystä, jotta palvelimet eivät ylikuumene.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Jäähdytykseen käytetään valtavasti vettä, mikä voi kuormittaa paikallisia vesivarantoja.</a:t>
            </a:r>
            <a:endParaRPr lang="fi-FI"/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Esimerkiksi yhden suuren tekoälymallin kouluttaminen voi kuluttaa satoja tuhansia litroja vettä – tämä vastaa tuhansien ihmisten päivittäistä vedenkulutusta.</a:t>
            </a:r>
            <a:endParaRPr lang="fi-FI"/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Arvioiden mukaan noin 20–50 kysymyksen esittäminen </a:t>
            </a:r>
            <a:r>
              <a:rPr lang="fi-FI" err="1">
                <a:ea typeface="Calibri"/>
                <a:cs typeface="Calibri"/>
              </a:rPr>
              <a:t>ChatGPT:lle</a:t>
            </a:r>
            <a:r>
              <a:rPr lang="fi-FI">
                <a:ea typeface="Calibri"/>
                <a:cs typeface="Calibri"/>
              </a:rPr>
              <a:t> voi kuluttaa noin puoli litraa vettä.</a:t>
            </a:r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30A7A7A-C43B-4425-2C7C-4068B4A66F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>
                <a:ea typeface="Calibri"/>
                <a:cs typeface="Calibri"/>
              </a:rPr>
              <a:t>Tekoälyn pyörittäminen vaatii tehokkaita palvelinkeskuksia ja laitteistoja, joiden valmistus kuormittaa ympäristöä.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Tekoälyn koulutus ja käyttö tapahtuu usein datakeskuksissa, jotka vaativat valtavia määriä elektroniikkaa (prosessoreita, muisteja, kiintolevyjä).</a:t>
            </a:r>
            <a:endParaRPr lang="fi-FI"/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Elektroniikan valmistus kuluttaa harvinaisia maametalleja (esim. litium, koboltti), joiden louhinta kuluttaa vettä ja tuhoaa elinympäristöjä.</a:t>
            </a:r>
            <a:endParaRPr lang="fi-FI"/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81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BCF9AE-1C57-82FD-0ECE-7C15CB8E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Lisää ympäristövaikutuksista..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C0055-B502-49F6-F1B8-6736C7E41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>
                <a:ea typeface="+mn-lt"/>
                <a:cs typeface="+mn-lt"/>
              </a:rPr>
              <a:t>Tekoälyn vaatimat laitteet (esim. prosessorit ja palvelimet) vanhenevat nopeasti, mikä lisää elektroniikkajätteen määrää.</a:t>
            </a:r>
            <a:endParaRPr lang="fi-FI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fi-FI">
                <a:ea typeface="+mn-lt"/>
                <a:cs typeface="+mn-lt"/>
              </a:rPr>
              <a:t>Elektroniikkajätteen kierrätys on usein hankalaa ja osa komponenteista päätyy kaatopaikoille.</a:t>
            </a:r>
            <a:endParaRPr lang="fi-FI"/>
          </a:p>
          <a:p>
            <a:pPr>
              <a:buClr>
                <a:srgbClr val="FFFFFF"/>
              </a:buClr>
            </a:pPr>
            <a:r>
              <a:rPr lang="fi-FI">
                <a:ea typeface="+mn-lt"/>
                <a:cs typeface="+mn-lt"/>
              </a:rPr>
              <a:t>Harvinaisten maametallien louhinta ja käsittely aiheuttavat ympäristöhaittoja ja saastumista.</a:t>
            </a:r>
            <a:endParaRPr lang="fi-FI"/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0D4DAA-6A16-0D6D-6BAC-FAD48DA74A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>
                <a:ea typeface="+mn-lt"/>
                <a:cs typeface="+mn-lt"/>
              </a:rPr>
              <a:t>Suuri energiankulutus tarkoittaa myös suurta hiilijalanjälkeä. Suuren kielimallin kouluttaminen voi tuottaa jopa </a:t>
            </a:r>
            <a:r>
              <a:rPr lang="fi-FI" b="1">
                <a:ea typeface="+mn-lt"/>
                <a:cs typeface="+mn-lt"/>
              </a:rPr>
              <a:t>500 tonnia hiilidioksidipäästöjä</a:t>
            </a:r>
            <a:r>
              <a:rPr lang="fi-FI">
                <a:ea typeface="+mn-lt"/>
                <a:cs typeface="+mn-lt"/>
              </a:rPr>
              <a:t> – se vastaa noin </a:t>
            </a:r>
            <a:r>
              <a:rPr lang="fi-FI" b="1">
                <a:ea typeface="+mn-lt"/>
                <a:cs typeface="+mn-lt"/>
              </a:rPr>
              <a:t>125 henkilöauton</a:t>
            </a:r>
            <a:r>
              <a:rPr lang="fi-FI">
                <a:ea typeface="+mn-lt"/>
                <a:cs typeface="+mn-lt"/>
              </a:rPr>
              <a:t> koko elinkaaren aikaisia päästöjä!</a:t>
            </a:r>
            <a:endParaRPr lang="fi-FI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fi-FI">
                <a:ea typeface="+mn-lt"/>
                <a:cs typeface="+mn-lt"/>
              </a:rPr>
              <a:t>Jos sähkö tuotetaan fossiilisilla polttoaineilla, päästöt voivat olla vielä suuremmat.</a:t>
            </a:r>
            <a:endParaRPr lang="fi-FI"/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Tekoälymallien kouluttaminen ja käyttäminen vaatii valtavasti laskentatehoa, mikä kuluttaa paljon sähköä. Esimerkiksi tekoälyn koulutusvaiheessa kuluttaa jopa noin 130 kotitalouden vuosittaisen sähkönkulutuksen verran!</a:t>
            </a:r>
          </a:p>
          <a:p>
            <a:pPr>
              <a:buClr>
                <a:srgbClr val="FFFFFF"/>
              </a:buClr>
            </a:pPr>
            <a:r>
              <a:rPr lang="fi-FI">
                <a:ea typeface="Calibri"/>
                <a:cs typeface="Calibri"/>
              </a:rPr>
              <a:t>Myös tekoälyn jatkuva käyttö (esim. reaaliaikainen kyselyvastailu) kuluttaa sähköä jatkuvasti.</a:t>
            </a:r>
            <a:endParaRPr lang="fi-FI"/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97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CE0196-B0D8-6C3A-2C7C-18E46798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ea typeface="+mj-lt"/>
                <a:cs typeface="+mj-lt"/>
                <a:hlinkClick r:id="rId2"/>
              </a:rPr>
              <a:t>https://www.whichfaceisreal.com/</a:t>
            </a:r>
            <a:br>
              <a:rPr lang="fi-FI">
                <a:ea typeface="+mj-lt"/>
                <a:cs typeface="+mj-lt"/>
              </a:rPr>
            </a:br>
            <a:br>
              <a:rPr lang="fi-FI">
                <a:ea typeface="Calibri Light"/>
                <a:cs typeface="Calibri Light"/>
              </a:rPr>
            </a:br>
            <a:r>
              <a:rPr lang="fi-FI">
                <a:ea typeface="Calibri Light"/>
                <a:cs typeface="Calibri Light"/>
              </a:rPr>
              <a:t>KUMPI KASVOISTA AITO KUVA IHMISESTÄ, KUMPI TEKOÄLYN LUOMA?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91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37FEC3-600B-A276-F5C3-118E2642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Tekoäly on kuin tietokoneen aivot...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A6EC73-1045-EE19-F4D4-ADD9725B9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89876"/>
            <a:ext cx="10569835" cy="4181488"/>
          </a:xfrm>
        </p:spPr>
        <p:txBody>
          <a:bodyPr/>
          <a:lstStyle/>
          <a:p>
            <a:r>
              <a:rPr lang="fi-FI" sz="2400">
                <a:ea typeface="+mn-lt"/>
                <a:cs typeface="+mn-lt"/>
              </a:rPr>
              <a:t>Jotka osaavat oppia ja ajatella vähän samalla tavalla kuin ihmiset. Tekoäly voi esimerkiksi:</a:t>
            </a:r>
            <a:endParaRPr lang="fi-FI" sz="240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fi-FI" sz="2400">
                <a:ea typeface="+mn-lt"/>
                <a:cs typeface="+mn-lt"/>
              </a:rPr>
              <a:t>🧠 </a:t>
            </a:r>
            <a:r>
              <a:rPr lang="fi-FI" sz="2400" b="1">
                <a:ea typeface="+mn-lt"/>
                <a:cs typeface="+mn-lt"/>
              </a:rPr>
              <a:t>Oppia</a:t>
            </a:r>
            <a:r>
              <a:rPr lang="fi-FI" sz="2400">
                <a:ea typeface="+mn-lt"/>
                <a:cs typeface="+mn-lt"/>
              </a:rPr>
              <a:t> asioita katsomalla paljon tietoa (kuten kuvia, tekstiä tai ääniä).</a:t>
            </a:r>
            <a:br>
              <a:rPr lang="fi-FI" sz="2400">
                <a:ea typeface="+mn-lt"/>
                <a:cs typeface="+mn-lt"/>
              </a:rPr>
            </a:br>
            <a:r>
              <a:rPr lang="fi-FI" sz="2400">
                <a:ea typeface="+mn-lt"/>
                <a:cs typeface="+mn-lt"/>
              </a:rPr>
              <a:t> 🤖 </a:t>
            </a:r>
            <a:r>
              <a:rPr lang="fi-FI" sz="2400" b="1">
                <a:ea typeface="+mn-lt"/>
                <a:cs typeface="+mn-lt"/>
              </a:rPr>
              <a:t>Päätellä</a:t>
            </a:r>
            <a:r>
              <a:rPr lang="fi-FI" sz="2400">
                <a:ea typeface="+mn-lt"/>
                <a:cs typeface="+mn-lt"/>
              </a:rPr>
              <a:t> asioita, esimerkiksi tunnistaa, onko kuvassa kissa vai koira.</a:t>
            </a:r>
            <a:br>
              <a:rPr lang="fi-FI" sz="2400">
                <a:ea typeface="+mn-lt"/>
                <a:cs typeface="+mn-lt"/>
              </a:rPr>
            </a:br>
            <a:r>
              <a:rPr lang="fi-FI" sz="2400">
                <a:ea typeface="+mn-lt"/>
                <a:cs typeface="+mn-lt"/>
              </a:rPr>
              <a:t> 💬 </a:t>
            </a:r>
            <a:r>
              <a:rPr lang="fi-FI" sz="2400" b="1">
                <a:ea typeface="+mn-lt"/>
                <a:cs typeface="+mn-lt"/>
              </a:rPr>
              <a:t>Puhua ja kirjoittaa!</a:t>
            </a:r>
            <a:br>
              <a:rPr lang="fi-FI" sz="2400">
                <a:ea typeface="+mn-lt"/>
                <a:cs typeface="+mn-lt"/>
              </a:rPr>
            </a:br>
            <a:r>
              <a:rPr lang="fi-FI" sz="2400">
                <a:ea typeface="+mn-lt"/>
                <a:cs typeface="+mn-lt"/>
              </a:rPr>
              <a:t> 🎮 </a:t>
            </a:r>
            <a:r>
              <a:rPr lang="fi-FI" sz="2400" b="1">
                <a:ea typeface="+mn-lt"/>
                <a:cs typeface="+mn-lt"/>
              </a:rPr>
              <a:t>Pelata pelejä</a:t>
            </a:r>
            <a:r>
              <a:rPr lang="fi-FI" sz="2400">
                <a:ea typeface="+mn-lt"/>
                <a:cs typeface="+mn-lt"/>
              </a:rPr>
              <a:t> ja keksiä tapoja voittaa.</a:t>
            </a:r>
            <a:br>
              <a:rPr lang="fi-FI" sz="2400">
                <a:ea typeface="+mn-lt"/>
                <a:cs typeface="+mn-lt"/>
              </a:rPr>
            </a:br>
            <a:r>
              <a:rPr lang="fi-FI" sz="2400">
                <a:ea typeface="+mn-lt"/>
                <a:cs typeface="+mn-lt"/>
              </a:rPr>
              <a:t> 🚗 </a:t>
            </a:r>
            <a:r>
              <a:rPr lang="fi-FI" sz="2400" b="1">
                <a:ea typeface="+mn-lt"/>
                <a:cs typeface="+mn-lt"/>
              </a:rPr>
              <a:t>Auttaa ajamaan autoa</a:t>
            </a:r>
            <a:r>
              <a:rPr lang="fi-FI" sz="2400">
                <a:ea typeface="+mn-lt"/>
                <a:cs typeface="+mn-lt"/>
              </a:rPr>
              <a:t>, kuten itseajavat autot tekevät.</a:t>
            </a:r>
            <a:endParaRPr lang="fi-FI" sz="240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fi-FI" sz="2400">
                <a:ea typeface="+mn-lt"/>
                <a:cs typeface="+mn-lt"/>
              </a:rPr>
              <a:t>Tekoäly toimii niin, että se katsoo paljon esimerkkejä, oppii niistä ja alkaa ymmärtää, miten asiat toimivat. Vähän niin kuin sinä opit esimerkiksi lukemaan, kun harjoittelet tarpeeksi! 😎</a:t>
            </a:r>
            <a:endParaRPr lang="fi-FI" sz="2400"/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63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3E2CF0-E0A9-09E3-096D-EF60DAD4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SEN SIJAAN TEKOÄLY EI...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6CCDBE-F6E3-CB42-1F1F-A4FC7B5B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i-FI" sz="2000">
                <a:ea typeface="+mn-lt"/>
                <a:cs typeface="+mn-lt"/>
              </a:rPr>
              <a:t>🚫 </a:t>
            </a:r>
            <a:r>
              <a:rPr lang="fi-FI" sz="2000" b="1">
                <a:ea typeface="+mn-lt"/>
                <a:cs typeface="+mn-lt"/>
              </a:rPr>
              <a:t>Tekoäly ei ole oikeasti tietoinen</a:t>
            </a:r>
            <a:r>
              <a:rPr lang="fi-FI" sz="2000">
                <a:ea typeface="+mn-lt"/>
                <a:cs typeface="+mn-lt"/>
              </a:rPr>
              <a:t> – Se ei ymmärrä maailmaa samalla tavalla kuin ihminen. Se voi näyttää siltä, että se "ajattelee", mutta se vain käsittelee tietoa ja tekee laskelmia.</a:t>
            </a:r>
            <a:endParaRPr lang="fi-FI" sz="200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fi-FI" sz="2000">
                <a:ea typeface="+mn-lt"/>
                <a:cs typeface="+mn-lt"/>
              </a:rPr>
              <a:t>❤️ </a:t>
            </a:r>
            <a:r>
              <a:rPr lang="fi-FI" sz="2000" b="1">
                <a:ea typeface="+mn-lt"/>
                <a:cs typeface="+mn-lt"/>
              </a:rPr>
              <a:t>Tekoälyllä ei ole tunteita</a:t>
            </a:r>
            <a:r>
              <a:rPr lang="fi-FI" sz="2000">
                <a:ea typeface="+mn-lt"/>
                <a:cs typeface="+mn-lt"/>
              </a:rPr>
              <a:t> – Se voi kirjoittaa mukavia viestejä tai luoda taidetta, mutta se ei oikeasti tunne iloa, surua tai rakkautta.</a:t>
            </a:r>
            <a:endParaRPr lang="fi-FI" sz="200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fi-FI" sz="2000">
                <a:ea typeface="+mn-lt"/>
                <a:cs typeface="+mn-lt"/>
              </a:rPr>
              <a:t>🎯 </a:t>
            </a:r>
            <a:r>
              <a:rPr lang="fi-FI" sz="2000" b="1">
                <a:ea typeface="+mn-lt"/>
                <a:cs typeface="+mn-lt"/>
              </a:rPr>
              <a:t>Tekoäly ei ymmärrä asioita syvällisesti</a:t>
            </a:r>
            <a:r>
              <a:rPr lang="fi-FI" sz="2000">
                <a:ea typeface="+mn-lt"/>
                <a:cs typeface="+mn-lt"/>
              </a:rPr>
              <a:t> – Se voi vastata kysymyksiin ja tehdä päätöksiä, mutta se ei oikeasti </a:t>
            </a:r>
            <a:r>
              <a:rPr lang="fi-FI" sz="2000" i="1">
                <a:ea typeface="+mn-lt"/>
                <a:cs typeface="+mn-lt"/>
              </a:rPr>
              <a:t>ymmärrä</a:t>
            </a:r>
            <a:r>
              <a:rPr lang="fi-FI" sz="2000">
                <a:ea typeface="+mn-lt"/>
                <a:cs typeface="+mn-lt"/>
              </a:rPr>
              <a:t>, miksi jokin asia on tärkeä tai merkityksellinen.</a:t>
            </a:r>
            <a:endParaRPr lang="fi-FI" sz="200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fi-FI" sz="2000">
                <a:ea typeface="+mn-lt"/>
                <a:cs typeface="+mn-lt"/>
              </a:rPr>
              <a:t>🧪 </a:t>
            </a:r>
            <a:r>
              <a:rPr lang="fi-FI" sz="2000" b="1">
                <a:ea typeface="+mn-lt"/>
                <a:cs typeface="+mn-lt"/>
              </a:rPr>
              <a:t>Tekoäly ei osaa keksiä täysin uusia asioita</a:t>
            </a:r>
            <a:r>
              <a:rPr lang="fi-FI" sz="2000">
                <a:ea typeface="+mn-lt"/>
                <a:cs typeface="+mn-lt"/>
              </a:rPr>
              <a:t> – Se voi yhdistellä jo olemassa olevaa tietoa uusilla tavoilla, mutta se ei pysty luomaan jotain täysin uutta ilman pohjatietoa.</a:t>
            </a:r>
            <a:endParaRPr lang="fi-FI" sz="200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fi-FI" sz="2000">
                <a:ea typeface="+mn-lt"/>
                <a:cs typeface="+mn-lt"/>
              </a:rPr>
              <a:t>💡 </a:t>
            </a:r>
            <a:r>
              <a:rPr lang="fi-FI" sz="2000" b="1">
                <a:ea typeface="+mn-lt"/>
                <a:cs typeface="+mn-lt"/>
              </a:rPr>
              <a:t>Tekoäly ei ajattele luovasti samalla tavalla kuin ihminen</a:t>
            </a:r>
            <a:r>
              <a:rPr lang="fi-FI" sz="2000">
                <a:ea typeface="+mn-lt"/>
                <a:cs typeface="+mn-lt"/>
              </a:rPr>
              <a:t> – Se voi tehdä taidetta tai musiikkia, mutta se perustuu aina sille, mitä se on aiemmin nähnyt tai oppinut.</a:t>
            </a:r>
            <a:endParaRPr lang="fi-FI" sz="2000"/>
          </a:p>
          <a:p>
            <a:pPr>
              <a:buClr>
                <a:srgbClr val="FFFFFF"/>
              </a:buClr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7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9BE832-0BE1-DAD9-8F7B-62BC3752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fi-FI">
                <a:ea typeface="Calibri Light"/>
                <a:cs typeface="Calibri Light"/>
              </a:rPr>
              <a:t>Mikä tärkeintä...</a:t>
            </a:r>
            <a:endParaRPr lang="fi-FI"/>
          </a:p>
        </p:txBody>
      </p:sp>
      <p:pic>
        <p:nvPicPr>
          <p:cNvPr id="5" name="Picture 4" descr="Prosessori, binäärilukuja ja sinikopio">
            <a:extLst>
              <a:ext uri="{FF2B5EF4-FFF2-40B4-BE49-F238E27FC236}">
                <a16:creationId xmlns:a16="http://schemas.microsoft.com/office/drawing/2014/main" id="{189CC68D-14D4-2C18-D454-EC1A37F2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88" r="30988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A2EC9E-912E-3DD7-1BCE-A8F14EC4D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fi-FI" sz="3600">
                <a:ea typeface="Calibri"/>
                <a:cs typeface="Calibri"/>
              </a:rPr>
              <a:t>Tekoäly ei ole hakukone kuten Google, vaan "arvailukone". Ihminen voi kouluttaa tekoälyä, siis antaa sille kehotteita, mutta tekoälyyn ei voi luottaa sokeasti!</a:t>
            </a:r>
          </a:p>
        </p:txBody>
      </p:sp>
    </p:spTree>
    <p:extLst>
      <p:ext uri="{BB962C8B-B14F-4D97-AF65-F5344CB8AC3E}">
        <p14:creationId xmlns:p14="http://schemas.microsoft.com/office/powerpoint/2010/main" val="23532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FC29A-25BC-917E-7D35-BEC969BA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Kehotteiden eli </a:t>
            </a:r>
            <a:r>
              <a:rPr lang="fi-FI" err="1">
                <a:ea typeface="Calibri Light"/>
                <a:cs typeface="Calibri Light"/>
              </a:rPr>
              <a:t>promptien</a:t>
            </a:r>
            <a:r>
              <a:rPr lang="fi-FI">
                <a:ea typeface="Calibri Light"/>
                <a:cs typeface="Calibri Light"/>
              </a:rPr>
              <a:t> "abc" tiedonhaussa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45A07A-332D-D123-7DEC-3D765E83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i-FI" sz="2000">
                <a:ea typeface="Calibri"/>
                <a:cs typeface="Calibri"/>
              </a:rPr>
              <a:t>Kehotteiden tulee olla selkeitä, täsmällisiä ja hyvin rajattuja!</a:t>
            </a:r>
          </a:p>
          <a:p>
            <a:pPr marL="0" indent="0">
              <a:buNone/>
            </a:pPr>
            <a:r>
              <a:rPr lang="fi-FI" sz="2000">
                <a:ea typeface="Calibri"/>
                <a:cs typeface="Calibri"/>
              </a:rPr>
              <a:t>"Kerros jotain dinosauruksista" --&gt; "Koska dinosaurukset kuolivat sukupuuttoon?"</a:t>
            </a:r>
          </a:p>
          <a:p>
            <a:pPr marL="0" indent="0">
              <a:buNone/>
            </a:pPr>
            <a:r>
              <a:rPr lang="fi-FI" sz="2000">
                <a:ea typeface="Calibri"/>
                <a:cs typeface="Calibri"/>
              </a:rPr>
              <a:t>2. Kysy yksittäinen kysymys kerrallaan --&gt; antaa tarkempia vastauksia</a:t>
            </a:r>
          </a:p>
          <a:p>
            <a:pPr marL="0" indent="0">
              <a:buNone/>
            </a:pPr>
            <a:r>
              <a:rPr lang="fi-FI" sz="2000">
                <a:ea typeface="Calibri"/>
                <a:cs typeface="Calibri"/>
              </a:rPr>
              <a:t>3. Vältä turhia sanoja, käytä avainsanoja</a:t>
            </a:r>
            <a:br>
              <a:rPr lang="fi-FI" sz="2000">
                <a:ea typeface="Calibri"/>
                <a:cs typeface="Calibri"/>
              </a:rPr>
            </a:br>
            <a:r>
              <a:rPr lang="fi-FI" sz="2000">
                <a:ea typeface="Calibri"/>
                <a:cs typeface="Calibri"/>
              </a:rPr>
              <a:t>"Kertoisitko lisää?" --&gt; "Millaisia dinosauruksia eli liitukaudella?" Tai "Dinosaurusten sukupuuttoajankohta ja syyt"</a:t>
            </a:r>
          </a:p>
          <a:p>
            <a:pPr marL="0" indent="0">
              <a:buNone/>
            </a:pPr>
            <a:r>
              <a:rPr lang="fi-FI" sz="2000">
                <a:ea typeface="Calibri"/>
                <a:cs typeface="Calibri"/>
              </a:rPr>
              <a:t>4. Pyydä lähteitä ja tarkennuksia, jos haluat lisätietoa</a:t>
            </a:r>
          </a:p>
          <a:p>
            <a:pPr marL="0" indent="0">
              <a:buNone/>
            </a:pPr>
            <a:endParaRPr lang="fi-FI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000">
                <a:ea typeface="Calibri"/>
                <a:cs typeface="Calibri"/>
              </a:rPr>
              <a:t>👉 Selkeä, tarkka ja hyvin rajattu → Täydellinen </a:t>
            </a:r>
            <a:r>
              <a:rPr lang="fi-FI" sz="2000" err="1">
                <a:ea typeface="Calibri"/>
                <a:cs typeface="Calibri"/>
              </a:rPr>
              <a:t>tiedonhakuprompti</a:t>
            </a:r>
            <a:r>
              <a:rPr lang="fi-FI" sz="2000">
                <a:ea typeface="Calibri"/>
                <a:cs typeface="Calibri"/>
              </a:rPr>
              <a:t>! 😎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405542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CEE66-942B-A988-1430-5AE4C019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Tiedon haku – ja </a:t>
            </a:r>
            <a:r>
              <a:rPr lang="fi-FI" err="1">
                <a:ea typeface="Calibri Light"/>
                <a:cs typeface="Calibri Light"/>
              </a:rPr>
              <a:t>tarkistusTEHTÄVÄ</a:t>
            </a:r>
            <a:r>
              <a:rPr lang="fi-FI">
                <a:ea typeface="Calibri Light"/>
                <a:cs typeface="Calibri Light"/>
              </a:rPr>
              <a:t> (esim. </a:t>
            </a:r>
            <a:r>
              <a:rPr lang="fi-FI" err="1">
                <a:ea typeface="Calibri Light"/>
                <a:cs typeface="Calibri Light"/>
              </a:rPr>
              <a:t>Chatgpt</a:t>
            </a:r>
            <a:r>
              <a:rPr lang="fi-FI">
                <a:ea typeface="Calibri Light"/>
                <a:cs typeface="Calibri Light"/>
              </a:rPr>
              <a:t>):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A42540-939B-8317-C2B1-60E7EBB2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86038"/>
            <a:ext cx="10254689" cy="416460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 sz="2000" b="1">
                <a:ea typeface="+mn-lt"/>
                <a:cs typeface="+mn-lt"/>
              </a:rPr>
              <a:t>Valitse aihe</a:t>
            </a:r>
            <a:r>
              <a:rPr lang="fi-FI" sz="2000">
                <a:ea typeface="+mn-lt"/>
                <a:cs typeface="+mn-lt"/>
              </a:rPr>
              <a:t>, josta haluat oppia lisää (esim. dinosaurukset)</a:t>
            </a:r>
            <a:endParaRPr lang="fi-FI" sz="2000">
              <a:ea typeface="Calibri"/>
              <a:cs typeface="Calibri"/>
            </a:endParaRPr>
          </a:p>
          <a:p>
            <a:pPr>
              <a:buClr>
                <a:srgbClr val="FFFFFF"/>
              </a:buClr>
              <a:buAutoNum type="arabicPeriod"/>
            </a:pPr>
            <a:r>
              <a:rPr lang="fi-FI" sz="2000">
                <a:ea typeface="+mn-lt"/>
                <a:cs typeface="+mn-lt"/>
              </a:rPr>
              <a:t>Kysy tekoälyltä tietoa aiheesta. Esimerkiksi: Koska dinosaurukset kuolivat sukupuuttoon? </a:t>
            </a:r>
            <a:endParaRPr lang="fi-FI" sz="2000">
              <a:ea typeface="Calibri"/>
              <a:cs typeface="Calibri"/>
            </a:endParaRPr>
          </a:p>
          <a:p>
            <a:pPr>
              <a:buClr>
                <a:srgbClr val="FFFFFF"/>
              </a:buClr>
              <a:buAutoNum type="arabicPeriod"/>
            </a:pPr>
            <a:r>
              <a:rPr lang="fi-FI" sz="2000" b="1">
                <a:ea typeface="+mn-lt"/>
                <a:cs typeface="+mn-lt"/>
              </a:rPr>
              <a:t>Kirjoita ylös</a:t>
            </a:r>
            <a:r>
              <a:rPr lang="fi-FI" sz="2000">
                <a:ea typeface="+mn-lt"/>
                <a:cs typeface="+mn-lt"/>
              </a:rPr>
              <a:t> tekoälyn antamat vastaukset.</a:t>
            </a:r>
            <a:endParaRPr lang="fi-FI" sz="200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  <a:buAutoNum type="arabicPeriod"/>
            </a:pPr>
            <a:r>
              <a:rPr lang="fi-FI" sz="2000" b="1">
                <a:ea typeface="+mn-lt"/>
                <a:cs typeface="+mn-lt"/>
              </a:rPr>
              <a:t>Tarkista tiedon luotettavuus: </a:t>
            </a:r>
            <a:r>
              <a:rPr lang="fi-FI" sz="2000">
                <a:ea typeface="+mn-lt"/>
                <a:cs typeface="+mn-lt"/>
              </a:rPr>
              <a:t>Tuntuuko vastaus järkevältä? Ovatko tiedot ristiriidassa sen kanssa, mitä olet aiemmin oppinut? Voitko vahvistaa tiedon muista lähteistä (esim. kirjoista, internetistä tai opettajalta)?</a:t>
            </a:r>
            <a:endParaRPr lang="fi-FI" sz="200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  <a:buAutoNum type="arabicPeriod"/>
            </a:pPr>
            <a:r>
              <a:rPr lang="fi-FI" sz="2000" b="1">
                <a:ea typeface="+mn-lt"/>
                <a:cs typeface="+mn-lt"/>
              </a:rPr>
              <a:t>Pohdi vastauksia: </a:t>
            </a:r>
            <a:r>
              <a:rPr lang="fi-FI" sz="2000">
                <a:ea typeface="+mn-lt"/>
                <a:cs typeface="+mn-lt"/>
              </a:rPr>
              <a:t>Mikä tieto vaikutti luotettavalta? Miksi? Oliko mukana jotain, mikä ei tuntunut oikealta? Mitä opit tekoälystä ja tiedon tarkistamisesta?</a:t>
            </a:r>
            <a:endParaRPr lang="fi-FI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93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D33BF-DC95-F682-208E-414ECB34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37" y="609600"/>
            <a:ext cx="10254689" cy="940796"/>
          </a:xfrm>
        </p:spPr>
        <p:txBody>
          <a:bodyPr>
            <a:normAutofit fontScale="90000"/>
          </a:bodyPr>
          <a:lstStyle/>
          <a:p>
            <a:r>
              <a:rPr lang="fi-FI">
                <a:ea typeface="Calibri Light"/>
                <a:cs typeface="Calibri Light"/>
              </a:rPr>
              <a:t>KEHOTTEIDEN ELI PROMPTIEN "ABC" SATUA KIRJOITTAESSA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F7F8FA-4BD0-8171-E429-C319CE94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4833"/>
            <a:ext cx="10131425" cy="429907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AutoNum type="arabicPeriod"/>
            </a:pPr>
            <a:endParaRPr lang="fi-FI">
              <a:ea typeface="Calibri"/>
              <a:cs typeface="Calibri"/>
            </a:endParaRPr>
          </a:p>
          <a:p>
            <a:pPr marL="342900" indent="-342900">
              <a:buClr>
                <a:srgbClr val="FFFFFF"/>
              </a:buClr>
              <a:buAutoNum type="arabicPeriod"/>
            </a:pPr>
            <a:r>
              <a:rPr lang="fi-FI" sz="1900" dirty="0">
                <a:ea typeface="Calibri"/>
                <a:cs typeface="Calibri"/>
              </a:rPr>
              <a:t>Määrittele hahmot ja ympäristö tarkasti: "Kirjoita tarina kissasta" --&gt; "Kirjoita tarina sinivalkoisesta kissasta, joka vaeltaa taikamaassa. Maa on pehmeää ruohoa, taivas on täynnä vaaleanpunaisia hattarapilviä, ja taustalla kohoavat korkeat, siniset puut."</a:t>
            </a:r>
          </a:p>
          <a:p>
            <a:pPr marL="342900" indent="-342900">
              <a:buClr>
                <a:srgbClr val="FFFFFF"/>
              </a:buClr>
              <a:buAutoNum type="arabicPeriod"/>
            </a:pPr>
            <a:r>
              <a:rPr lang="fi-FI" sz="1900" dirty="0">
                <a:ea typeface="Calibri"/>
                <a:cs typeface="Calibri"/>
              </a:rPr>
              <a:t>Lisää mukaan hahmojen nimiä, ikää, luonteenpiirteitä ja ulkonäköä: "Luna on sinisilmäinen kissa, joka kaipaa ystävää. Luna on rohkea mutta hieman epävarma päätöksistään."</a:t>
            </a:r>
          </a:p>
          <a:p>
            <a:pPr marL="342900" indent="-342900">
              <a:buClr>
                <a:srgbClr val="FFFFFF"/>
              </a:buClr>
              <a:buAutoNum type="arabicPeriod"/>
            </a:pPr>
            <a:r>
              <a:rPr lang="fi-FI" sz="1900" dirty="0">
                <a:ea typeface="Calibri"/>
                <a:cs typeface="Calibri"/>
              </a:rPr>
              <a:t>Anna tekoälylle selkeä tehtävä tai tavoite: "Kirjoita tarina kissasta, joka tapaa ystävän taikamaassa. Kissan ja uuden ystävän täytyy pelastaa voimakas kivi pahan lohikäärmeen luolasta."</a:t>
            </a:r>
          </a:p>
          <a:p>
            <a:pPr marL="342900" indent="-342900">
              <a:buClr>
                <a:srgbClr val="FFFFFF"/>
              </a:buClr>
              <a:buAutoNum type="arabicPeriod"/>
            </a:pPr>
            <a:r>
              <a:rPr lang="fi-FI" sz="1900" dirty="0">
                <a:ea typeface="Calibri"/>
                <a:cs typeface="Calibri"/>
              </a:rPr>
              <a:t>Lisää dialogia ja tunnetta: "Kissa tapaa lohikäärmeen." --&gt; "Luna katsoi lohikäärmettä uhmakkaasti ja huusi sille: "anna voimakivi heti tai muuten...!""</a:t>
            </a:r>
          </a:p>
          <a:p>
            <a:pPr marL="342900" indent="-342900">
              <a:buClr>
                <a:srgbClr val="FFFFFF"/>
              </a:buClr>
              <a:buAutoNum type="arabicPeriod"/>
            </a:pPr>
            <a:r>
              <a:rPr lang="fi-FI" sz="1900" dirty="0">
                <a:ea typeface="Calibri"/>
                <a:cs typeface="Calibri"/>
              </a:rPr>
              <a:t>Käytä tunnelmaa ja aisteja: "Taikamaa oli kaunis" --&gt; "Taikamaa tuoksui makealta hattaralta ja taivas oli tulenpunainen. Tuuli havisi puissa pahaenteisesti."</a:t>
            </a:r>
          </a:p>
          <a:p>
            <a:pPr marL="342900" indent="-342900">
              <a:buClr>
                <a:srgbClr val="FFFFFF"/>
              </a:buClr>
              <a:buAutoNum type="arabicPeriod"/>
            </a:pPr>
            <a:r>
              <a:rPr lang="fi-FI" sz="1900" dirty="0">
                <a:ea typeface="Calibri"/>
                <a:cs typeface="Calibri"/>
              </a:rPr>
              <a:t>Pyydä tiettyä tyyliä, kuten "humoristinen", "</a:t>
            </a:r>
            <a:r>
              <a:rPr lang="fi-FI" sz="1900" dirty="0" err="1">
                <a:ea typeface="Calibri"/>
                <a:cs typeface="Calibri"/>
              </a:rPr>
              <a:t>Grimmin</a:t>
            </a:r>
            <a:r>
              <a:rPr lang="fi-FI" sz="1900" dirty="0">
                <a:ea typeface="Calibri"/>
                <a:cs typeface="Calibri"/>
              </a:rPr>
              <a:t> veljesten satuja muistuttava", "pelottava kauhutarina", "käytä runollista tyyliä ja pitkiä lauseita"...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fi-FI" sz="1900" dirty="0">
                <a:ea typeface="Calibri"/>
                <a:cs typeface="Calibri"/>
              </a:rPr>
              <a:t>👉 Tarkka, selkeä ja täynnä yksityiskohtia = Loistava lopputulos! 😎</a:t>
            </a:r>
          </a:p>
          <a:p>
            <a:pPr>
              <a:buClr>
                <a:srgbClr val="FFFFFF"/>
              </a:buClr>
              <a:buAutoNum type="arabicPeriod"/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09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15095-E3E6-A17A-C4C3-0BFF5DB7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SADUN KIRJOITTAMINEN TEKOÄLYÄ HYÖDYNTÄEN: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C1A891-A485-A5C2-BC89-0DC307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86038"/>
            <a:ext cx="10131425" cy="41758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AutoNum type="arabicPeriod"/>
            </a:pPr>
            <a:r>
              <a:rPr lang="fi-FI" sz="2000">
                <a:ea typeface="+mn-lt"/>
                <a:cs typeface="+mn-lt"/>
              </a:rPr>
              <a:t>Keksi päähenkilö tarinaasi (esim. koira, robotti, avaruusolento)</a:t>
            </a:r>
            <a:endParaRPr lang="fi-FI" sz="200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  <a:buAutoNum type="arabicPeriod"/>
            </a:pPr>
            <a:r>
              <a:rPr lang="fi-FI" sz="2000">
                <a:ea typeface="+mn-lt"/>
                <a:cs typeface="+mn-lt"/>
              </a:rPr>
              <a:t>Kirjoita alku tarinalle – muutama lause riittää! "Olipa kerran robotti, joka lähti seikkaluun. Seikkailu alkoi vuorilta. Vuorella hän törmäsi </a:t>
            </a:r>
            <a:r>
              <a:rPr lang="fi-FI" sz="2000" err="1">
                <a:ea typeface="+mn-lt"/>
                <a:cs typeface="+mn-lt"/>
              </a:rPr>
              <a:t>örkkiin</a:t>
            </a:r>
            <a:r>
              <a:rPr lang="fi-FI" sz="2000">
                <a:ea typeface="+mn-lt"/>
                <a:cs typeface="+mn-lt"/>
              </a:rPr>
              <a:t>."</a:t>
            </a:r>
            <a:endParaRPr lang="fi-FI" sz="2000">
              <a:ea typeface="Calibri"/>
              <a:cs typeface="Calibri"/>
            </a:endParaRPr>
          </a:p>
          <a:p>
            <a:pPr>
              <a:buClr>
                <a:srgbClr val="FFFFFF"/>
              </a:buClr>
              <a:buAutoNum type="arabicPeriod"/>
            </a:pPr>
            <a:r>
              <a:rPr lang="fi-FI" sz="2000">
                <a:ea typeface="+mn-lt"/>
                <a:cs typeface="+mn-lt"/>
              </a:rPr>
              <a:t>Käytä tekoälyä apunasi jatkamaan tarinaa. Kysy vaikka:</a:t>
            </a:r>
            <a:br>
              <a:rPr lang="fi-FI" sz="2000">
                <a:ea typeface="+mn-lt"/>
                <a:cs typeface="+mn-lt"/>
              </a:rPr>
            </a:br>
            <a:r>
              <a:rPr lang="fi-FI" sz="2000">
                <a:ea typeface="+mn-lt"/>
                <a:cs typeface="+mn-lt"/>
              </a:rPr>
              <a:t>- "Mitä tapahtuu seuraavaksi?"</a:t>
            </a:r>
            <a:br>
              <a:rPr lang="fi-FI" sz="2000">
                <a:ea typeface="+mn-lt"/>
                <a:cs typeface="+mn-lt"/>
              </a:rPr>
            </a:br>
            <a:r>
              <a:rPr lang="fi-FI" sz="2000">
                <a:ea typeface="+mn-lt"/>
                <a:cs typeface="+mn-lt"/>
              </a:rPr>
              <a:t>- "Mitä </a:t>
            </a:r>
            <a:r>
              <a:rPr lang="fi-FI" sz="2000" err="1">
                <a:ea typeface="+mn-lt"/>
                <a:cs typeface="+mn-lt"/>
              </a:rPr>
              <a:t>örkki</a:t>
            </a:r>
            <a:r>
              <a:rPr lang="fi-FI" sz="2000">
                <a:ea typeface="+mn-lt"/>
                <a:cs typeface="+mn-lt"/>
              </a:rPr>
              <a:t> sanoo robotille?"</a:t>
            </a:r>
          </a:p>
          <a:p>
            <a:pPr>
              <a:buClr>
                <a:srgbClr val="FFFFFF"/>
              </a:buClr>
              <a:buAutoNum type="arabicPeriod"/>
            </a:pPr>
            <a:r>
              <a:rPr lang="fi-FI" sz="2000">
                <a:ea typeface="+mn-lt"/>
                <a:cs typeface="+mn-lt"/>
              </a:rPr>
              <a:t>Lue tekoälyn jatko ja päätä, pidätkö siitä. Voit muokata sitä tai pyytää tekoälyä yrittämään uudelleen. Jos tekoälyn ehdotus ei miellytä, anna sille kehotteita, joilla se pystyy muokkaamaan antamaansa ehdotusta, kuten:</a:t>
            </a:r>
            <a:br>
              <a:rPr lang="fi-FI" sz="2000">
                <a:ea typeface="+mn-lt"/>
                <a:cs typeface="+mn-lt"/>
              </a:rPr>
            </a:br>
            <a:r>
              <a:rPr lang="fi-FI" sz="2000">
                <a:ea typeface="Calibri"/>
                <a:cs typeface="Calibri"/>
              </a:rPr>
              <a:t>- "Tee tarinasta jännittävämpi"</a:t>
            </a:r>
            <a:br>
              <a:rPr lang="fi-FI" sz="2000">
                <a:ea typeface="Calibri"/>
                <a:cs typeface="Calibri"/>
              </a:rPr>
            </a:br>
            <a:r>
              <a:rPr lang="fi-FI" sz="2000">
                <a:ea typeface="Calibri"/>
                <a:cs typeface="Calibri"/>
              </a:rPr>
              <a:t>- "</a:t>
            </a:r>
            <a:r>
              <a:rPr lang="fi-FI" sz="2000" err="1">
                <a:ea typeface="Calibri"/>
                <a:cs typeface="Calibri"/>
              </a:rPr>
              <a:t>Örkki</a:t>
            </a:r>
            <a:r>
              <a:rPr lang="fi-FI" sz="2000">
                <a:ea typeface="Calibri"/>
                <a:cs typeface="Calibri"/>
              </a:rPr>
              <a:t> on surullinen, ja robotti haluaisi auttaa </a:t>
            </a:r>
            <a:r>
              <a:rPr lang="fi-FI" sz="2000" err="1">
                <a:ea typeface="Calibri"/>
                <a:cs typeface="Calibri"/>
              </a:rPr>
              <a:t>örkkiä</a:t>
            </a:r>
            <a:r>
              <a:rPr lang="fi-FI" sz="2000">
                <a:ea typeface="Calibri"/>
                <a:cs typeface="Calibri"/>
              </a:rPr>
              <a:t>. Mitä robotti tekee?"</a:t>
            </a:r>
          </a:p>
          <a:p>
            <a:pPr>
              <a:buClr>
                <a:srgbClr val="FFFFFF"/>
              </a:buClr>
              <a:buAutoNum type="arabicPeriod"/>
            </a:pPr>
            <a:r>
              <a:rPr lang="fi-FI" sz="2000">
                <a:ea typeface="+mn-lt"/>
                <a:cs typeface="+mn-lt"/>
              </a:rPr>
              <a:t>Kirjoita tarinalle loppu itse!</a:t>
            </a:r>
            <a:endParaRPr lang="fi-FI" sz="2000">
              <a:ea typeface="Calibri"/>
              <a:cs typeface="Calibri"/>
            </a:endParaRPr>
          </a:p>
          <a:p>
            <a:pPr>
              <a:buClr>
                <a:srgbClr val="FFFFFF"/>
              </a:buClr>
              <a:buAutoNum type="arabicPeriod"/>
            </a:pPr>
            <a:r>
              <a:rPr lang="fi-FI" sz="2000">
                <a:ea typeface="Calibri"/>
                <a:cs typeface="Calibri"/>
              </a:rPr>
              <a:t>Mikä tarinasta oli omaa, mikä tekoälyn luomaa? Kumpi on mielestäsi parempi? </a:t>
            </a:r>
          </a:p>
          <a:p>
            <a:pPr>
              <a:buClr>
                <a:srgbClr val="FFFFFF"/>
              </a:buClr>
              <a:buAutoNum type="arabicPeriod"/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02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6A2E9D-A48B-7B99-0E30-3848D1B0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KEHOTTEIDEN ELI PROMPTIEN "ABC" kuvaa luodessa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1BBD03-29C8-8E7C-DB6C-30CED8B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86038"/>
            <a:ext cx="10131425" cy="43999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fi-FI" sz="2400">
                <a:ea typeface="Calibri"/>
                <a:cs typeface="Calibri"/>
              </a:rPr>
              <a:t>Tekoäly ymmärtää parhaiten selkeitä, tarkkoja ja yksityiskohtaisia kehotteita. Mitä enemmän kerrot yksityiskohtia, sitä todennäköisemmin saat haluamasi tuloksen. </a:t>
            </a:r>
          </a:p>
          <a:p>
            <a:pPr marL="457200" indent="-457200">
              <a:buClr>
                <a:srgbClr val="FFFFFF"/>
              </a:buClr>
              <a:buAutoNum type="arabicPeriod"/>
            </a:pPr>
            <a:r>
              <a:rPr lang="fi-FI" sz="2400">
                <a:ea typeface="Calibri"/>
                <a:cs typeface="Calibri"/>
              </a:rPr>
              <a:t>Tarkka ja yksityiskohtainen:  "Tee kuva kissasta" --&gt; "Tee kuva surullisesta keltaisesta kissasta, joka pitelee sateenvarjoa."</a:t>
            </a:r>
          </a:p>
          <a:p>
            <a:pPr marL="457200" indent="-457200">
              <a:buClr>
                <a:srgbClr val="FFFFFF"/>
              </a:buClr>
              <a:buAutoNum type="arabicPeriod"/>
            </a:pPr>
            <a:r>
              <a:rPr lang="fi-FI" sz="2400">
                <a:ea typeface="Calibri"/>
                <a:cs typeface="Calibri"/>
              </a:rPr>
              <a:t>Selkeät, konkreettiset sanat. Vältä ristiriitaisuuksia! Jos pyydät tekoälyä luomaan "iloisen, surullisen kissan", se ei ymmärrä, kumpaa pitää korostaa.</a:t>
            </a:r>
          </a:p>
          <a:p>
            <a:pPr marL="457200" indent="-457200">
              <a:buClr>
                <a:srgbClr val="FFFFFF"/>
              </a:buClr>
              <a:buAutoNum type="arabicPeriod"/>
            </a:pPr>
            <a:r>
              <a:rPr lang="fi-FI" sz="2400">
                <a:ea typeface="Calibri"/>
                <a:cs typeface="Calibri"/>
              </a:rPr>
              <a:t>Kuvaile tyyliä, tunnelmaa, asentoja mahdollisimman paljon ja tarkasti. "Tee kuva istuvasta, keltaisesta kissasta, joka on surullinen. Kissan kädessä on sateenvarjo, ja taivaalta sataa pyöreitä vaahtokarkkeja. Taustalla on sumuinen valaistus."</a:t>
            </a:r>
          </a:p>
          <a:p>
            <a:pPr>
              <a:buClr>
                <a:srgbClr val="FFFFFF"/>
              </a:buClr>
              <a:buAutoNum type="arabicPeriod"/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077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vaallinen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dbda6638-23c6-400b-a6e1-99e9594125da" xsi:nil="true"/>
    <AppVersion xmlns="dbda6638-23c6-400b-a6e1-99e9594125da" xsi:nil="true"/>
    <Invited_Teachers xmlns="dbda6638-23c6-400b-a6e1-99e9594125da" xsi:nil="true"/>
    <Templates xmlns="dbda6638-23c6-400b-a6e1-99e9594125da" xsi:nil="true"/>
    <Self_Registration_Enabled xmlns="dbda6638-23c6-400b-a6e1-99e9594125da" xsi:nil="true"/>
    <Teachers xmlns="dbda6638-23c6-400b-a6e1-99e9594125da">
      <UserInfo>
        <DisplayName/>
        <AccountId xsi:nil="true"/>
        <AccountType/>
      </UserInfo>
    </Teachers>
    <Students xmlns="dbda6638-23c6-400b-a6e1-99e9594125da">
      <UserInfo>
        <DisplayName/>
        <AccountId xsi:nil="true"/>
        <AccountType/>
      </UserInfo>
    </Students>
    <Student_Groups xmlns="dbda6638-23c6-400b-a6e1-99e9594125da">
      <UserInfo>
        <DisplayName/>
        <AccountId xsi:nil="true"/>
        <AccountType/>
      </UserInfo>
    </Student_Groups>
    <LMS_Mappings xmlns="dbda6638-23c6-400b-a6e1-99e9594125da" xsi:nil="true"/>
    <Math_Settings xmlns="dbda6638-23c6-400b-a6e1-99e9594125da" xsi:nil="true"/>
    <Invited_Students xmlns="dbda6638-23c6-400b-a6e1-99e9594125da" xsi:nil="true"/>
    <IsNotebookLocked xmlns="dbda6638-23c6-400b-a6e1-99e9594125da" xsi:nil="true"/>
    <DefaultSectionNames xmlns="dbda6638-23c6-400b-a6e1-99e9594125da" xsi:nil="true"/>
    <Is_Collaboration_Space_Locked xmlns="dbda6638-23c6-400b-a6e1-99e9594125da" xsi:nil="true"/>
    <Has_Teacher_Only_SectionGroup xmlns="dbda6638-23c6-400b-a6e1-99e9594125da" xsi:nil="true"/>
    <FolderType xmlns="dbda6638-23c6-400b-a6e1-99e9594125da" xsi:nil="true"/>
    <Distribution_Groups xmlns="dbda6638-23c6-400b-a6e1-99e9594125da" xsi:nil="true"/>
    <TeamsChannelId xmlns="dbda6638-23c6-400b-a6e1-99e9594125da" xsi:nil="true"/>
    <CultureName xmlns="dbda6638-23c6-400b-a6e1-99e9594125da" xsi:nil="true"/>
    <Owner xmlns="dbda6638-23c6-400b-a6e1-99e9594125da">
      <UserInfo>
        <DisplayName/>
        <AccountId xsi:nil="true"/>
        <AccountType/>
      </UserInfo>
    </Owner>
    <TaxCatchAll xmlns="a185a1af-363d-4a9f-8433-1b57af492eba" xsi:nil="true"/>
    <lcf76f155ced4ddcb4097134ff3c332f xmlns="dbda6638-23c6-400b-a6e1-99e9594125d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A4B923777AA514AA4DCBF9D87171BB6" ma:contentTypeVersion="37" ma:contentTypeDescription="Luo uusi asiakirja." ma:contentTypeScope="" ma:versionID="5cd6a2707ad6372acb8140215cff475a">
  <xsd:schema xmlns:xsd="http://www.w3.org/2001/XMLSchema" xmlns:xs="http://www.w3.org/2001/XMLSchema" xmlns:p="http://schemas.microsoft.com/office/2006/metadata/properties" xmlns:ns2="dbda6638-23c6-400b-a6e1-99e9594125da" xmlns:ns3="a185a1af-363d-4a9f-8433-1b57af492eba" targetNamespace="http://schemas.microsoft.com/office/2006/metadata/properties" ma:root="true" ma:fieldsID="a441122ea5a1f0a8a35ae43ba4e3a218" ns2:_="" ns3:_="">
    <xsd:import namespace="dbda6638-23c6-400b-a6e1-99e9594125da"/>
    <xsd:import namespace="a185a1af-363d-4a9f-8433-1b57af492eb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a6638-23c6-400b-a6e1-99e9594125d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5a1af-363d-4a9f-8433-1b57af492eba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4ca280a-0321-4e95-8ada-a360622d071c}" ma:internalName="TaxCatchAll" ma:showField="CatchAllData" ma:web="a185a1af-363d-4a9f-8433-1b57af492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0468D1-B667-46E0-8A45-990637AC388C}">
  <ds:schemaRefs>
    <ds:schemaRef ds:uri="dbda6638-23c6-400b-a6e1-99e9594125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11A529-264C-4F12-8283-3B7B114C4908}"/>
</file>

<file path=customXml/itemProps3.xml><?xml version="1.0" encoding="utf-8"?>
<ds:datastoreItem xmlns:ds="http://schemas.openxmlformats.org/officeDocument/2006/customXml" ds:itemID="{B558961D-E877-4957-AF52-A90509B14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Application>Microsoft Office PowerPoint</Application>
  <PresentationFormat>Laajakuva</PresentationFormat>
  <Slides>15</Slides>
  <Notes>1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Taivaallinen</vt:lpstr>
      <vt:lpstr>AI = Artificial intelligence</vt:lpstr>
      <vt:lpstr>Tekoäly on kuin tietokoneen aivot...</vt:lpstr>
      <vt:lpstr>SEN SIJAAN TEKOÄLY EI...</vt:lpstr>
      <vt:lpstr>Mikä tärkeintä...</vt:lpstr>
      <vt:lpstr>Kehotteiden eli promptien "abc" tiedonhaussa</vt:lpstr>
      <vt:lpstr>Tiedon haku – ja tarkistusTEHTÄVÄ (esim. Chatgpt):</vt:lpstr>
      <vt:lpstr>KEHOTTEIDEN ELI PROMPTIEN "ABC" SATUA KIRJOITTAESSA</vt:lpstr>
      <vt:lpstr>SADUN KIRJOITTAMINEN TEKOÄLYÄ HYÖDYNTÄEN:</vt:lpstr>
      <vt:lpstr>KEHOTTEIDEN ELI PROMPTIEN "ABC" kuvaa luodessa</vt:lpstr>
      <vt:lpstr>TEE TARINALLE KUVA TEKOÄLYLLÄ!</vt:lpstr>
      <vt:lpstr>MUUTAMIA ERILAISIA TEKOÄLYALUSTOJA (osa vaatii tilin ja kirjautumisen)</vt:lpstr>
      <vt:lpstr>TEKOÄLYN EETTISYYDESTÄ...</vt:lpstr>
      <vt:lpstr>ESIMERKKEJÄ TEKOÄLYN YMPÄRISTÖVAIKUTUKSISTA</vt:lpstr>
      <vt:lpstr>Lisää ympäristövaikutuksista..</vt:lpstr>
      <vt:lpstr>https://www.whichfaceisreal.com/  KUMPI KASVOISTA AITO KUVA IHMISESTÄ, KUMPI TEKOÄLYN LUOMA?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2025-03-27T07:29:35Z</dcterms:created>
  <dcterms:modified xsi:type="dcterms:W3CDTF">2025-04-23T06:39:25Z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0x0101006A4B923777AA514AA4DCBF9D87171BB6</vt:lpwstr>
  </property>
</Properties>
</file>